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3"/>
  </p:notesMasterIdLst>
  <p:sldIdLst>
    <p:sldId id="272" r:id="rId2"/>
    <p:sldId id="256" r:id="rId3"/>
    <p:sldId id="258" r:id="rId4"/>
    <p:sldId id="257" r:id="rId5"/>
    <p:sldId id="262" r:id="rId6"/>
    <p:sldId id="265" r:id="rId7"/>
    <p:sldId id="268" r:id="rId8"/>
    <p:sldId id="259" r:id="rId9"/>
    <p:sldId id="263" r:id="rId10"/>
    <p:sldId id="264" r:id="rId11"/>
    <p:sldId id="273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66A4B-9F59-44A0-990C-844363118C8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09034748-ACB8-4F3C-8A0B-4D4E40EDA11C}">
      <dgm:prSet phldrT="[Text]"/>
      <dgm:spPr/>
      <dgm:t>
        <a:bodyPr/>
        <a:lstStyle/>
        <a:p>
          <a:r>
            <a:rPr lang="sk-SK" dirty="0" smtClean="0"/>
            <a:t>P </a:t>
          </a:r>
          <a:r>
            <a:rPr lang="sk-SK" smtClean="0"/>
            <a:t>(plan</a:t>
          </a:r>
          <a:r>
            <a:rPr lang="sk-SK" dirty="0" smtClean="0"/>
            <a:t>)</a:t>
          </a:r>
        </a:p>
        <a:p>
          <a:r>
            <a:rPr lang="sk-SK" dirty="0" smtClean="0"/>
            <a:t>plánuj</a:t>
          </a:r>
          <a:endParaRPr lang="sk-SK" dirty="0"/>
        </a:p>
      </dgm:t>
    </dgm:pt>
    <dgm:pt modelId="{086AADE3-D9E7-4449-9764-FF748DA27CA2}" type="parTrans" cxnId="{A7F14938-EF9A-4A95-A917-78EF2447220B}">
      <dgm:prSet/>
      <dgm:spPr/>
      <dgm:t>
        <a:bodyPr/>
        <a:lstStyle/>
        <a:p>
          <a:endParaRPr lang="sk-SK"/>
        </a:p>
      </dgm:t>
    </dgm:pt>
    <dgm:pt modelId="{B7FD4B12-0752-4552-B7E1-E2BBA316C0B8}" type="sibTrans" cxnId="{A7F14938-EF9A-4A95-A917-78EF2447220B}">
      <dgm:prSet/>
      <dgm:spPr/>
      <dgm:t>
        <a:bodyPr/>
        <a:lstStyle/>
        <a:p>
          <a:endParaRPr lang="sk-SK"/>
        </a:p>
      </dgm:t>
    </dgm:pt>
    <dgm:pt modelId="{F3F00DC9-C798-43EE-90CD-6A72F7DC22AC}">
      <dgm:prSet phldrT="[Text]"/>
      <dgm:spPr/>
      <dgm:t>
        <a:bodyPr/>
        <a:lstStyle/>
        <a:p>
          <a:r>
            <a:rPr lang="sk-SK" dirty="0" smtClean="0"/>
            <a:t>C (</a:t>
          </a:r>
          <a:r>
            <a:rPr lang="sk-SK" dirty="0" err="1" smtClean="0"/>
            <a:t>check</a:t>
          </a:r>
          <a:r>
            <a:rPr lang="sk-SK" dirty="0" smtClean="0"/>
            <a:t>)</a:t>
          </a:r>
        </a:p>
        <a:p>
          <a:r>
            <a:rPr lang="sk-SK" dirty="0" smtClean="0"/>
            <a:t>overuj</a:t>
          </a:r>
          <a:endParaRPr lang="sk-SK" dirty="0"/>
        </a:p>
      </dgm:t>
    </dgm:pt>
    <dgm:pt modelId="{43CE9F8C-A15E-4424-A5BB-EBF03551B1CE}" type="parTrans" cxnId="{51285E63-8CE9-4F24-AC2F-37E0379C4BAF}">
      <dgm:prSet/>
      <dgm:spPr/>
      <dgm:t>
        <a:bodyPr/>
        <a:lstStyle/>
        <a:p>
          <a:endParaRPr lang="sk-SK"/>
        </a:p>
      </dgm:t>
    </dgm:pt>
    <dgm:pt modelId="{6C4DC9F7-6632-4619-B7EE-2959E43D3F6F}" type="sibTrans" cxnId="{51285E63-8CE9-4F24-AC2F-37E0379C4BAF}">
      <dgm:prSet/>
      <dgm:spPr/>
      <dgm:t>
        <a:bodyPr/>
        <a:lstStyle/>
        <a:p>
          <a:endParaRPr lang="sk-SK"/>
        </a:p>
      </dgm:t>
    </dgm:pt>
    <dgm:pt modelId="{0D4F369A-FCA7-415C-8492-4F282B3294B0}">
      <dgm:prSet phldrT="[Text]"/>
      <dgm:spPr/>
      <dgm:t>
        <a:bodyPr/>
        <a:lstStyle/>
        <a:p>
          <a:r>
            <a:rPr lang="sk-SK" dirty="0" smtClean="0"/>
            <a:t>A (</a:t>
          </a:r>
          <a:r>
            <a:rPr lang="sk-SK" dirty="0" err="1" smtClean="0"/>
            <a:t>act</a:t>
          </a:r>
          <a:r>
            <a:rPr lang="sk-SK" dirty="0" smtClean="0"/>
            <a:t>)</a:t>
          </a:r>
        </a:p>
        <a:p>
          <a:r>
            <a:rPr lang="sk-SK" dirty="0" smtClean="0"/>
            <a:t>konaj</a:t>
          </a:r>
          <a:endParaRPr lang="sk-SK" dirty="0"/>
        </a:p>
      </dgm:t>
    </dgm:pt>
    <dgm:pt modelId="{DD41CD89-A0BB-4E89-84F2-9EFEB7FAE5E2}" type="parTrans" cxnId="{7E216794-20C4-4967-A79B-450C07FFBD8E}">
      <dgm:prSet/>
      <dgm:spPr/>
      <dgm:t>
        <a:bodyPr/>
        <a:lstStyle/>
        <a:p>
          <a:endParaRPr lang="sk-SK"/>
        </a:p>
      </dgm:t>
    </dgm:pt>
    <dgm:pt modelId="{1DB2A73C-F162-43FC-9E4B-FF530B273CA6}" type="sibTrans" cxnId="{7E216794-20C4-4967-A79B-450C07FFBD8E}">
      <dgm:prSet/>
      <dgm:spPr/>
      <dgm:t>
        <a:bodyPr/>
        <a:lstStyle/>
        <a:p>
          <a:endParaRPr lang="sk-SK"/>
        </a:p>
      </dgm:t>
    </dgm:pt>
    <dgm:pt modelId="{421962F8-A720-4AB8-B912-417E90273CF7}">
      <dgm:prSet phldrT="[Text]"/>
      <dgm:spPr/>
      <dgm:t>
        <a:bodyPr/>
        <a:lstStyle/>
        <a:p>
          <a:r>
            <a:rPr lang="sk-SK" dirty="0" smtClean="0"/>
            <a:t>D (do)</a:t>
          </a:r>
        </a:p>
        <a:p>
          <a:r>
            <a:rPr lang="sk-SK" dirty="0" smtClean="0"/>
            <a:t>realizuj</a:t>
          </a:r>
          <a:endParaRPr lang="sk-SK" dirty="0"/>
        </a:p>
      </dgm:t>
    </dgm:pt>
    <dgm:pt modelId="{B9C0F704-45D2-42CA-BD30-5A267C4ED0A5}" type="parTrans" cxnId="{5050DB6B-8AC7-4517-83BF-4A8AF609CB7D}">
      <dgm:prSet/>
      <dgm:spPr/>
      <dgm:t>
        <a:bodyPr/>
        <a:lstStyle/>
        <a:p>
          <a:endParaRPr lang="sk-SK"/>
        </a:p>
      </dgm:t>
    </dgm:pt>
    <dgm:pt modelId="{7AFBF6B6-D5DA-4DD6-B73F-C319D5C19766}" type="sibTrans" cxnId="{5050DB6B-8AC7-4517-83BF-4A8AF609CB7D}">
      <dgm:prSet/>
      <dgm:spPr/>
      <dgm:t>
        <a:bodyPr/>
        <a:lstStyle/>
        <a:p>
          <a:endParaRPr lang="sk-SK"/>
        </a:p>
      </dgm:t>
    </dgm:pt>
    <dgm:pt modelId="{0CBEDBB1-672B-4BF9-B6C5-3F3FFBC529EC}" type="pres">
      <dgm:prSet presAssocID="{85766A4B-9F59-44A0-990C-844363118C8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CBCBEB05-6F66-419A-A837-E5D05272DDD0}" type="pres">
      <dgm:prSet presAssocID="{09034748-ACB8-4F3C-8A0B-4D4E40EDA11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394D36A-4446-4F47-9FF5-C1E6D5D74B9F}" type="pres">
      <dgm:prSet presAssocID="{B7FD4B12-0752-4552-B7E1-E2BBA316C0B8}" presName="sibTrans" presStyleLbl="sibTrans2D1" presStyleIdx="0" presStyleCnt="4"/>
      <dgm:spPr/>
      <dgm:t>
        <a:bodyPr/>
        <a:lstStyle/>
        <a:p>
          <a:endParaRPr lang="sk-SK"/>
        </a:p>
      </dgm:t>
    </dgm:pt>
    <dgm:pt modelId="{1F6097A9-201B-4619-B667-F10A0FCA8BFB}" type="pres">
      <dgm:prSet presAssocID="{B7FD4B12-0752-4552-B7E1-E2BBA316C0B8}" presName="connectorText" presStyleLbl="sibTrans2D1" presStyleIdx="0" presStyleCnt="4"/>
      <dgm:spPr/>
      <dgm:t>
        <a:bodyPr/>
        <a:lstStyle/>
        <a:p>
          <a:endParaRPr lang="sk-SK"/>
        </a:p>
      </dgm:t>
    </dgm:pt>
    <dgm:pt modelId="{01D76446-430F-4316-91F9-22DF42B5C9E5}" type="pres">
      <dgm:prSet presAssocID="{421962F8-A720-4AB8-B912-417E90273CF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74E93C5-C442-4DAF-A4DF-53E49ACE01FB}" type="pres">
      <dgm:prSet presAssocID="{7AFBF6B6-D5DA-4DD6-B73F-C319D5C19766}" presName="sibTrans" presStyleLbl="sibTrans2D1" presStyleIdx="1" presStyleCnt="4"/>
      <dgm:spPr/>
      <dgm:t>
        <a:bodyPr/>
        <a:lstStyle/>
        <a:p>
          <a:endParaRPr lang="sk-SK"/>
        </a:p>
      </dgm:t>
    </dgm:pt>
    <dgm:pt modelId="{F45B34DB-505E-4029-B46A-7F664174C89A}" type="pres">
      <dgm:prSet presAssocID="{7AFBF6B6-D5DA-4DD6-B73F-C319D5C19766}" presName="connectorText" presStyleLbl="sibTrans2D1" presStyleIdx="1" presStyleCnt="4"/>
      <dgm:spPr/>
      <dgm:t>
        <a:bodyPr/>
        <a:lstStyle/>
        <a:p>
          <a:endParaRPr lang="sk-SK"/>
        </a:p>
      </dgm:t>
    </dgm:pt>
    <dgm:pt modelId="{5A60C564-7F99-45F0-9041-0930DB2E9DA3}" type="pres">
      <dgm:prSet presAssocID="{F3F00DC9-C798-43EE-90CD-6A72F7DC22A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008E4E4-89D7-4D4B-8AA9-21EDE328A5D2}" type="pres">
      <dgm:prSet presAssocID="{6C4DC9F7-6632-4619-B7EE-2959E43D3F6F}" presName="sibTrans" presStyleLbl="sibTrans2D1" presStyleIdx="2" presStyleCnt="4"/>
      <dgm:spPr/>
      <dgm:t>
        <a:bodyPr/>
        <a:lstStyle/>
        <a:p>
          <a:endParaRPr lang="sk-SK"/>
        </a:p>
      </dgm:t>
    </dgm:pt>
    <dgm:pt modelId="{D7622881-B7D3-4798-958F-28A52EFC0293}" type="pres">
      <dgm:prSet presAssocID="{6C4DC9F7-6632-4619-B7EE-2959E43D3F6F}" presName="connectorText" presStyleLbl="sibTrans2D1" presStyleIdx="2" presStyleCnt="4"/>
      <dgm:spPr/>
      <dgm:t>
        <a:bodyPr/>
        <a:lstStyle/>
        <a:p>
          <a:endParaRPr lang="sk-SK"/>
        </a:p>
      </dgm:t>
    </dgm:pt>
    <dgm:pt modelId="{142FD098-8166-4478-99C7-0C8560E3B95C}" type="pres">
      <dgm:prSet presAssocID="{0D4F369A-FCA7-415C-8492-4F282B3294B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544B23E-A47B-48AF-B2C3-EA51667F9524}" type="pres">
      <dgm:prSet presAssocID="{1DB2A73C-F162-43FC-9E4B-FF530B273CA6}" presName="sibTrans" presStyleLbl="sibTrans2D1" presStyleIdx="3" presStyleCnt="4"/>
      <dgm:spPr/>
      <dgm:t>
        <a:bodyPr/>
        <a:lstStyle/>
        <a:p>
          <a:endParaRPr lang="sk-SK"/>
        </a:p>
      </dgm:t>
    </dgm:pt>
    <dgm:pt modelId="{A97D1B81-4F2E-4C18-AA30-594A7977D64D}" type="pres">
      <dgm:prSet presAssocID="{1DB2A73C-F162-43FC-9E4B-FF530B273CA6}" presName="connectorText" presStyleLbl="sibTrans2D1" presStyleIdx="3" presStyleCnt="4"/>
      <dgm:spPr/>
      <dgm:t>
        <a:bodyPr/>
        <a:lstStyle/>
        <a:p>
          <a:endParaRPr lang="sk-SK"/>
        </a:p>
      </dgm:t>
    </dgm:pt>
  </dgm:ptLst>
  <dgm:cxnLst>
    <dgm:cxn modelId="{0E344A1E-4001-4278-81E5-6742D8355478}" type="presOf" srcId="{B7FD4B12-0752-4552-B7E1-E2BBA316C0B8}" destId="{1F6097A9-201B-4619-B667-F10A0FCA8BFB}" srcOrd="1" destOrd="0" presId="urn:microsoft.com/office/officeart/2005/8/layout/cycle2"/>
    <dgm:cxn modelId="{A7F14938-EF9A-4A95-A917-78EF2447220B}" srcId="{85766A4B-9F59-44A0-990C-844363118C84}" destId="{09034748-ACB8-4F3C-8A0B-4D4E40EDA11C}" srcOrd="0" destOrd="0" parTransId="{086AADE3-D9E7-4449-9764-FF748DA27CA2}" sibTransId="{B7FD4B12-0752-4552-B7E1-E2BBA316C0B8}"/>
    <dgm:cxn modelId="{94737AAB-BCC0-4DB7-8263-38937A72C6ED}" type="presOf" srcId="{B7FD4B12-0752-4552-B7E1-E2BBA316C0B8}" destId="{7394D36A-4446-4F47-9FF5-C1E6D5D74B9F}" srcOrd="0" destOrd="0" presId="urn:microsoft.com/office/officeart/2005/8/layout/cycle2"/>
    <dgm:cxn modelId="{5050DB6B-8AC7-4517-83BF-4A8AF609CB7D}" srcId="{85766A4B-9F59-44A0-990C-844363118C84}" destId="{421962F8-A720-4AB8-B912-417E90273CF7}" srcOrd="1" destOrd="0" parTransId="{B9C0F704-45D2-42CA-BD30-5A267C4ED0A5}" sibTransId="{7AFBF6B6-D5DA-4DD6-B73F-C319D5C19766}"/>
    <dgm:cxn modelId="{7E216794-20C4-4967-A79B-450C07FFBD8E}" srcId="{85766A4B-9F59-44A0-990C-844363118C84}" destId="{0D4F369A-FCA7-415C-8492-4F282B3294B0}" srcOrd="3" destOrd="0" parTransId="{DD41CD89-A0BB-4E89-84F2-9EFEB7FAE5E2}" sibTransId="{1DB2A73C-F162-43FC-9E4B-FF530B273CA6}"/>
    <dgm:cxn modelId="{30A44B38-ACF4-41BE-8D77-439E5FAD216D}" type="presOf" srcId="{F3F00DC9-C798-43EE-90CD-6A72F7DC22AC}" destId="{5A60C564-7F99-45F0-9041-0930DB2E9DA3}" srcOrd="0" destOrd="0" presId="urn:microsoft.com/office/officeart/2005/8/layout/cycle2"/>
    <dgm:cxn modelId="{2709D74B-83CD-47D7-9DA2-A463F13524E1}" type="presOf" srcId="{0D4F369A-FCA7-415C-8492-4F282B3294B0}" destId="{142FD098-8166-4478-99C7-0C8560E3B95C}" srcOrd="0" destOrd="0" presId="urn:microsoft.com/office/officeart/2005/8/layout/cycle2"/>
    <dgm:cxn modelId="{0A6EFB56-F42B-435C-B47A-2E2A756EC937}" type="presOf" srcId="{421962F8-A720-4AB8-B912-417E90273CF7}" destId="{01D76446-430F-4316-91F9-22DF42B5C9E5}" srcOrd="0" destOrd="0" presId="urn:microsoft.com/office/officeart/2005/8/layout/cycle2"/>
    <dgm:cxn modelId="{51285E63-8CE9-4F24-AC2F-37E0379C4BAF}" srcId="{85766A4B-9F59-44A0-990C-844363118C84}" destId="{F3F00DC9-C798-43EE-90CD-6A72F7DC22AC}" srcOrd="2" destOrd="0" parTransId="{43CE9F8C-A15E-4424-A5BB-EBF03551B1CE}" sibTransId="{6C4DC9F7-6632-4619-B7EE-2959E43D3F6F}"/>
    <dgm:cxn modelId="{5FC27BDA-C768-414F-8EED-C8D25978FEE0}" type="presOf" srcId="{7AFBF6B6-D5DA-4DD6-B73F-C319D5C19766}" destId="{074E93C5-C442-4DAF-A4DF-53E49ACE01FB}" srcOrd="0" destOrd="0" presId="urn:microsoft.com/office/officeart/2005/8/layout/cycle2"/>
    <dgm:cxn modelId="{B44DD32B-1245-49D7-8179-FD6887A88932}" type="presOf" srcId="{7AFBF6B6-D5DA-4DD6-B73F-C319D5C19766}" destId="{F45B34DB-505E-4029-B46A-7F664174C89A}" srcOrd="1" destOrd="0" presId="urn:microsoft.com/office/officeart/2005/8/layout/cycle2"/>
    <dgm:cxn modelId="{EE2C2E86-224D-4540-9EB4-E38C1BF65E49}" type="presOf" srcId="{1DB2A73C-F162-43FC-9E4B-FF530B273CA6}" destId="{A544B23E-A47B-48AF-B2C3-EA51667F9524}" srcOrd="0" destOrd="0" presId="urn:microsoft.com/office/officeart/2005/8/layout/cycle2"/>
    <dgm:cxn modelId="{E66A15AF-8B18-4F38-8D82-06E4B4015B84}" type="presOf" srcId="{09034748-ACB8-4F3C-8A0B-4D4E40EDA11C}" destId="{CBCBEB05-6F66-419A-A837-E5D05272DDD0}" srcOrd="0" destOrd="0" presId="urn:microsoft.com/office/officeart/2005/8/layout/cycle2"/>
    <dgm:cxn modelId="{1A8BC9E3-B45E-4E4B-A83F-354A72CFED5B}" type="presOf" srcId="{6C4DC9F7-6632-4619-B7EE-2959E43D3F6F}" destId="{F008E4E4-89D7-4D4B-8AA9-21EDE328A5D2}" srcOrd="0" destOrd="0" presId="urn:microsoft.com/office/officeart/2005/8/layout/cycle2"/>
    <dgm:cxn modelId="{C41746D2-2484-4CDD-883E-436E8B8F4AEC}" type="presOf" srcId="{85766A4B-9F59-44A0-990C-844363118C84}" destId="{0CBEDBB1-672B-4BF9-B6C5-3F3FFBC529EC}" srcOrd="0" destOrd="0" presId="urn:microsoft.com/office/officeart/2005/8/layout/cycle2"/>
    <dgm:cxn modelId="{8111CFE1-ACD3-496B-8C8B-FEDBD4890554}" type="presOf" srcId="{1DB2A73C-F162-43FC-9E4B-FF530B273CA6}" destId="{A97D1B81-4F2E-4C18-AA30-594A7977D64D}" srcOrd="1" destOrd="0" presId="urn:microsoft.com/office/officeart/2005/8/layout/cycle2"/>
    <dgm:cxn modelId="{7ED4CB7F-0904-42C3-B1C1-E80992F57C0C}" type="presOf" srcId="{6C4DC9F7-6632-4619-B7EE-2959E43D3F6F}" destId="{D7622881-B7D3-4798-958F-28A52EFC0293}" srcOrd="1" destOrd="0" presId="urn:microsoft.com/office/officeart/2005/8/layout/cycle2"/>
    <dgm:cxn modelId="{5A43D0F1-A7BB-49D8-9FDF-6F18E7E4BF94}" type="presParOf" srcId="{0CBEDBB1-672B-4BF9-B6C5-3F3FFBC529EC}" destId="{CBCBEB05-6F66-419A-A837-E5D05272DDD0}" srcOrd="0" destOrd="0" presId="urn:microsoft.com/office/officeart/2005/8/layout/cycle2"/>
    <dgm:cxn modelId="{65F798DC-EF89-431A-9B1E-4DA2FEA7A1D7}" type="presParOf" srcId="{0CBEDBB1-672B-4BF9-B6C5-3F3FFBC529EC}" destId="{7394D36A-4446-4F47-9FF5-C1E6D5D74B9F}" srcOrd="1" destOrd="0" presId="urn:microsoft.com/office/officeart/2005/8/layout/cycle2"/>
    <dgm:cxn modelId="{8CA5AD34-6C16-439B-B491-F51CB1D3615E}" type="presParOf" srcId="{7394D36A-4446-4F47-9FF5-C1E6D5D74B9F}" destId="{1F6097A9-201B-4619-B667-F10A0FCA8BFB}" srcOrd="0" destOrd="0" presId="urn:microsoft.com/office/officeart/2005/8/layout/cycle2"/>
    <dgm:cxn modelId="{B2ECA00B-325D-4969-82E5-1D18DA30D227}" type="presParOf" srcId="{0CBEDBB1-672B-4BF9-B6C5-3F3FFBC529EC}" destId="{01D76446-430F-4316-91F9-22DF42B5C9E5}" srcOrd="2" destOrd="0" presId="urn:microsoft.com/office/officeart/2005/8/layout/cycle2"/>
    <dgm:cxn modelId="{CBA441BE-2D33-4F28-971E-1EE7AB0D5096}" type="presParOf" srcId="{0CBEDBB1-672B-4BF9-B6C5-3F3FFBC529EC}" destId="{074E93C5-C442-4DAF-A4DF-53E49ACE01FB}" srcOrd="3" destOrd="0" presId="urn:microsoft.com/office/officeart/2005/8/layout/cycle2"/>
    <dgm:cxn modelId="{0FB81154-8D86-4C05-AB5A-181357EE1811}" type="presParOf" srcId="{074E93C5-C442-4DAF-A4DF-53E49ACE01FB}" destId="{F45B34DB-505E-4029-B46A-7F664174C89A}" srcOrd="0" destOrd="0" presId="urn:microsoft.com/office/officeart/2005/8/layout/cycle2"/>
    <dgm:cxn modelId="{32801599-67B9-4E5E-BB67-111D10E47720}" type="presParOf" srcId="{0CBEDBB1-672B-4BF9-B6C5-3F3FFBC529EC}" destId="{5A60C564-7F99-45F0-9041-0930DB2E9DA3}" srcOrd="4" destOrd="0" presId="urn:microsoft.com/office/officeart/2005/8/layout/cycle2"/>
    <dgm:cxn modelId="{80D1EA68-92D0-45A6-BE33-68535CC5D488}" type="presParOf" srcId="{0CBEDBB1-672B-4BF9-B6C5-3F3FFBC529EC}" destId="{F008E4E4-89D7-4D4B-8AA9-21EDE328A5D2}" srcOrd="5" destOrd="0" presId="urn:microsoft.com/office/officeart/2005/8/layout/cycle2"/>
    <dgm:cxn modelId="{BD8179B3-5388-4FDA-AEC6-C4E8CE23627C}" type="presParOf" srcId="{F008E4E4-89D7-4D4B-8AA9-21EDE328A5D2}" destId="{D7622881-B7D3-4798-958F-28A52EFC0293}" srcOrd="0" destOrd="0" presId="urn:microsoft.com/office/officeart/2005/8/layout/cycle2"/>
    <dgm:cxn modelId="{FF3A6FFB-74BD-4D02-AC2C-54830A0883A2}" type="presParOf" srcId="{0CBEDBB1-672B-4BF9-B6C5-3F3FFBC529EC}" destId="{142FD098-8166-4478-99C7-0C8560E3B95C}" srcOrd="6" destOrd="0" presId="urn:microsoft.com/office/officeart/2005/8/layout/cycle2"/>
    <dgm:cxn modelId="{9CD425AF-4BAA-4570-91BF-85EF213AC05B}" type="presParOf" srcId="{0CBEDBB1-672B-4BF9-B6C5-3F3FFBC529EC}" destId="{A544B23E-A47B-48AF-B2C3-EA51667F9524}" srcOrd="7" destOrd="0" presId="urn:microsoft.com/office/officeart/2005/8/layout/cycle2"/>
    <dgm:cxn modelId="{22646144-26AA-4802-BCC3-AA38FE35D2F3}" type="presParOf" srcId="{A544B23E-A47B-48AF-B2C3-EA51667F9524}" destId="{A97D1B81-4F2E-4C18-AA30-594A7977D64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CBEB05-6F66-419A-A837-E5D05272DDD0}">
      <dsp:nvSpPr>
        <dsp:cNvPr id="0" name=""/>
        <dsp:cNvSpPr/>
      </dsp:nvSpPr>
      <dsp:spPr>
        <a:xfrm>
          <a:off x="1501973" y="152523"/>
          <a:ext cx="1415653" cy="141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P </a:t>
          </a:r>
          <a:r>
            <a:rPr lang="sk-SK" sz="2000" kern="1200" smtClean="0"/>
            <a:t>(plan</a:t>
          </a:r>
          <a:r>
            <a:rPr lang="sk-SK" sz="2000" kern="1200" dirty="0" smtClean="0"/>
            <a:t>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plánuj</a:t>
          </a:r>
          <a:endParaRPr lang="sk-SK" sz="2000" kern="1200" dirty="0"/>
        </a:p>
      </dsp:txBody>
      <dsp:txXfrm>
        <a:off x="1501973" y="152523"/>
        <a:ext cx="1415653" cy="1415653"/>
      </dsp:txXfrm>
    </dsp:sp>
    <dsp:sp modelId="{7394D36A-4446-4F47-9FF5-C1E6D5D74B9F}">
      <dsp:nvSpPr>
        <dsp:cNvPr id="0" name=""/>
        <dsp:cNvSpPr/>
      </dsp:nvSpPr>
      <dsp:spPr>
        <a:xfrm rot="2700000">
          <a:off x="2765517" y="1364870"/>
          <a:ext cx="375390" cy="477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2700000">
        <a:off x="2765517" y="1364870"/>
        <a:ext cx="375390" cy="477782"/>
      </dsp:txXfrm>
    </dsp:sp>
    <dsp:sp modelId="{01D76446-430F-4316-91F9-22DF42B5C9E5}">
      <dsp:nvSpPr>
        <dsp:cNvPr id="0" name=""/>
        <dsp:cNvSpPr/>
      </dsp:nvSpPr>
      <dsp:spPr>
        <a:xfrm>
          <a:off x="3003823" y="1654373"/>
          <a:ext cx="1415653" cy="141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D (do)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realizuj</a:t>
          </a:r>
          <a:endParaRPr lang="sk-SK" sz="2000" kern="1200" dirty="0"/>
        </a:p>
      </dsp:txBody>
      <dsp:txXfrm>
        <a:off x="3003823" y="1654373"/>
        <a:ext cx="1415653" cy="1415653"/>
      </dsp:txXfrm>
    </dsp:sp>
    <dsp:sp modelId="{074E93C5-C442-4DAF-A4DF-53E49ACE01FB}">
      <dsp:nvSpPr>
        <dsp:cNvPr id="0" name=""/>
        <dsp:cNvSpPr/>
      </dsp:nvSpPr>
      <dsp:spPr>
        <a:xfrm rot="8100000">
          <a:off x="2780542" y="2866721"/>
          <a:ext cx="375390" cy="477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8100000">
        <a:off x="2780542" y="2866721"/>
        <a:ext cx="375390" cy="477782"/>
      </dsp:txXfrm>
    </dsp:sp>
    <dsp:sp modelId="{5A60C564-7F99-45F0-9041-0930DB2E9DA3}">
      <dsp:nvSpPr>
        <dsp:cNvPr id="0" name=""/>
        <dsp:cNvSpPr/>
      </dsp:nvSpPr>
      <dsp:spPr>
        <a:xfrm>
          <a:off x="1501973" y="3156223"/>
          <a:ext cx="1415653" cy="141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C (</a:t>
          </a:r>
          <a:r>
            <a:rPr lang="sk-SK" sz="2000" kern="1200" dirty="0" err="1" smtClean="0"/>
            <a:t>check</a:t>
          </a:r>
          <a:r>
            <a:rPr lang="sk-SK" sz="2000" kern="1200" dirty="0" smtClean="0"/>
            <a:t>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overuj</a:t>
          </a:r>
          <a:endParaRPr lang="sk-SK" sz="2000" kern="1200" dirty="0"/>
        </a:p>
      </dsp:txBody>
      <dsp:txXfrm>
        <a:off x="1501973" y="3156223"/>
        <a:ext cx="1415653" cy="1415653"/>
      </dsp:txXfrm>
    </dsp:sp>
    <dsp:sp modelId="{F008E4E4-89D7-4D4B-8AA9-21EDE328A5D2}">
      <dsp:nvSpPr>
        <dsp:cNvPr id="0" name=""/>
        <dsp:cNvSpPr/>
      </dsp:nvSpPr>
      <dsp:spPr>
        <a:xfrm rot="13500000">
          <a:off x="1278692" y="2881746"/>
          <a:ext cx="375390" cy="477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13500000">
        <a:off x="1278692" y="2881746"/>
        <a:ext cx="375390" cy="477782"/>
      </dsp:txXfrm>
    </dsp:sp>
    <dsp:sp modelId="{142FD098-8166-4478-99C7-0C8560E3B95C}">
      <dsp:nvSpPr>
        <dsp:cNvPr id="0" name=""/>
        <dsp:cNvSpPr/>
      </dsp:nvSpPr>
      <dsp:spPr>
        <a:xfrm>
          <a:off x="123" y="1654373"/>
          <a:ext cx="1415653" cy="141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A (</a:t>
          </a:r>
          <a:r>
            <a:rPr lang="sk-SK" sz="2000" kern="1200" dirty="0" err="1" smtClean="0"/>
            <a:t>act</a:t>
          </a:r>
          <a:r>
            <a:rPr lang="sk-SK" sz="2000" kern="1200" dirty="0" smtClean="0"/>
            <a:t>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konaj</a:t>
          </a:r>
          <a:endParaRPr lang="sk-SK" sz="2000" kern="1200" dirty="0"/>
        </a:p>
      </dsp:txBody>
      <dsp:txXfrm>
        <a:off x="123" y="1654373"/>
        <a:ext cx="1415653" cy="1415653"/>
      </dsp:txXfrm>
    </dsp:sp>
    <dsp:sp modelId="{A544B23E-A47B-48AF-B2C3-EA51667F9524}">
      <dsp:nvSpPr>
        <dsp:cNvPr id="0" name=""/>
        <dsp:cNvSpPr/>
      </dsp:nvSpPr>
      <dsp:spPr>
        <a:xfrm rot="18900000">
          <a:off x="1263667" y="1379895"/>
          <a:ext cx="375390" cy="477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/>
        </a:p>
      </dsp:txBody>
      <dsp:txXfrm rot="18900000">
        <a:off x="1263667" y="1379895"/>
        <a:ext cx="375390" cy="477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01227-7BEE-4651-92FB-F4AB71798FE0}" type="datetimeFigureOut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AF9C3-AD0D-4B88-B6AD-2E1343ECC41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AF9C3-AD0D-4B88-B6AD-2E1343ECC416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A6CEDD-956E-4CEA-8064-FBD8A4112C82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E13-FC02-43E9-B44D-2A7B61435AF1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5C8F-290E-4620-BAA9-DBE1589AA75E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D22C57-710F-4405-9D36-043B442B3A7E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46463C7-AA07-4C0C-9604-D23C57903E79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E39D-B1F1-4507-B5FA-15E50E0F51FF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F92-6CC3-47F4-886A-B91222F57C90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FB0CCC-96D7-4FC5-969C-77DC73AB25F6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41724-4A25-4A08-88F5-CD43C904C99A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8D3920-8916-4668-86E9-2D3FFC8FF603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C3B82B-A26B-41E0-8C6E-85E7FD26AC4F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5D93EA-39A5-4292-8E73-31208BC2F6D0}" type="datetime1">
              <a:rPr lang="sk-SK" smtClean="0"/>
              <a:pPr/>
              <a:t>16. 1. 2013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553200" cy="1894362"/>
          </a:xfrm>
        </p:spPr>
        <p:txBody>
          <a:bodyPr/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MANAŽÉRSTVO KVALITY</a:t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sz="3000" cap="small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Gymnázium </a:t>
            </a:r>
            <a:endParaRPr lang="sk-SK" sz="3000" cap="small" dirty="0" smtClean="0">
              <a:solidFill>
                <a:srgbClr val="B83D68">
                  <a:lumMod val="75000"/>
                </a:srgbClr>
              </a:solidFill>
              <a:ea typeface="+mj-ea"/>
              <a:cs typeface="+mj-cs"/>
            </a:endParaRPr>
          </a:p>
          <a:p>
            <a:r>
              <a:rPr lang="sk-SK" sz="3000" cap="small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Varšavská </a:t>
            </a:r>
            <a:r>
              <a:rPr lang="sk-SK" sz="3000" cap="small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cesta 1 </a:t>
            </a:r>
            <a:endParaRPr lang="sk-SK" sz="3000" cap="small" dirty="0" smtClean="0">
              <a:solidFill>
                <a:srgbClr val="B83D68">
                  <a:lumMod val="75000"/>
                </a:srgbClr>
              </a:solidFill>
              <a:ea typeface="+mj-ea"/>
              <a:cs typeface="+mj-cs"/>
            </a:endParaRPr>
          </a:p>
          <a:p>
            <a:r>
              <a:rPr lang="sk-SK" sz="3000" cap="small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Žilina</a:t>
            </a:r>
            <a:endParaRPr lang="sk-SK" b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715962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Realizačný  tím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10</a:t>
            </a:fld>
            <a:endParaRPr lang="sk-SK"/>
          </a:p>
        </p:txBody>
      </p:sp>
      <p:pic>
        <p:nvPicPr>
          <p:cNvPr id="5" name="Picture 5" descr="C:\Users\Zrníková\Desktop\prac_tim_ministe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 bright="18000" contrast="-4000"/>
          </a:blip>
          <a:srcRect l="10630" t="20364" r="7972"/>
          <a:stretch>
            <a:fillRect/>
          </a:stretch>
        </p:blipFill>
        <p:spPr bwMode="auto">
          <a:xfrm>
            <a:off x="1066800" y="990600"/>
            <a:ext cx="6718576" cy="4765527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228600" y="57150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Daniela Kubincová, Jolana Kirnerová, Magdaléna Hajtmanková, </a:t>
            </a:r>
          </a:p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Jana Zrníková, Zuzana Klapitová  počas oceňovania 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- na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snímke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s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ministrom pôdohospodárstva SR Ľubomírom </a:t>
            </a:r>
            <a:r>
              <a:rPr lang="sk-SK" dirty="0" err="1" smtClean="0">
                <a:solidFill>
                  <a:schemeClr val="accent1">
                    <a:lumMod val="75000"/>
                  </a:schemeClr>
                </a:solidFill>
              </a:rPr>
              <a:t>Jahnátkom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39962"/>
          </a:xfrm>
        </p:spPr>
        <p:txBody>
          <a:bodyPr/>
          <a:lstStyle/>
          <a:p>
            <a:r>
              <a:rPr lang="sk-SK" dirty="0" smtClean="0"/>
              <a:t>Organizátor súťaže :</a:t>
            </a:r>
            <a:br>
              <a:rPr lang="sk-SK" dirty="0" smtClean="0"/>
            </a:br>
            <a:r>
              <a:rPr lang="sk-SK" b="1" dirty="0" smtClean="0"/>
              <a:t>Úrad pre normalizáciu, metrológiu </a:t>
            </a:r>
            <a:br>
              <a:rPr lang="sk-SK" b="1" dirty="0" smtClean="0"/>
            </a:br>
            <a:r>
              <a:rPr lang="sk-SK" b="1" dirty="0" smtClean="0"/>
              <a:t>a skúšobníctvo SR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http://www.unms.sk/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b="1" dirty="0" smtClean="0"/>
              <a:t>Viac </a:t>
            </a:r>
            <a:r>
              <a:rPr lang="sk-SK" b="1" dirty="0" smtClean="0"/>
              <a:t>o súťaži:</a:t>
            </a:r>
            <a:endParaRPr lang="sk-SK" b="1" dirty="0" smtClean="0"/>
          </a:p>
          <a:p>
            <a:pPr>
              <a:buNone/>
            </a:pPr>
            <a:r>
              <a:rPr lang="sk-SK" dirty="0" smtClean="0"/>
              <a:t>http</a:t>
            </a:r>
            <a:r>
              <a:rPr lang="sk-SK" dirty="0" smtClean="0"/>
              <a:t>://www.unms.sk/?</a:t>
            </a:r>
            <a:r>
              <a:rPr lang="sk-SK" dirty="0" smtClean="0"/>
              <a:t>narodna-cena-sr-za-kvalitu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b="1" dirty="0" smtClean="0"/>
              <a:t>Viac o modeli CAF:</a:t>
            </a:r>
          </a:p>
          <a:p>
            <a:pPr>
              <a:buNone/>
            </a:pPr>
            <a:r>
              <a:rPr lang="sk-SK" dirty="0" smtClean="0"/>
              <a:t>http://www.unms.sk/?Metodika_modelu_CAF_2006</a:t>
            </a:r>
            <a:endParaRPr lang="sk-SK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2600" y="152400"/>
            <a:ext cx="6324600" cy="2667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CAF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sk-SK" sz="2200" b="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sk-SK" sz="2200" b="0" dirty="0" err="1" smtClean="0">
                <a:solidFill>
                  <a:schemeClr val="accent1">
                    <a:lumMod val="75000"/>
                  </a:schemeClr>
                </a:solidFill>
              </a:rPr>
              <a:t>Common</a:t>
            </a:r>
            <a:r>
              <a:rPr lang="sk-SK" sz="2200" b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200" b="0" dirty="0" err="1" smtClean="0">
                <a:solidFill>
                  <a:schemeClr val="accent1">
                    <a:lumMod val="75000"/>
                  </a:schemeClr>
                </a:solidFill>
              </a:rPr>
              <a:t>Assessment</a:t>
            </a:r>
            <a:r>
              <a:rPr lang="sk-SK" sz="2200" b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200" b="0" dirty="0" err="1" smtClean="0">
                <a:solidFill>
                  <a:schemeClr val="accent1">
                    <a:lumMod val="75000"/>
                  </a:schemeClr>
                </a:solidFill>
              </a:rPr>
              <a:t>Framework</a:t>
            </a:r>
            <a:r>
              <a:rPr lang="sk-SK" sz="2200" b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200" b="0" dirty="0" smtClean="0">
                <a:solidFill>
                  <a:schemeClr val="accent1">
                    <a:lumMod val="75000"/>
                  </a:schemeClr>
                </a:solidFill>
              </a:rPr>
              <a:t>- Spoločný </a:t>
            </a:r>
            <a:r>
              <a:rPr lang="sk-SK" sz="2200" b="0" dirty="0" smtClean="0">
                <a:solidFill>
                  <a:schemeClr val="accent1">
                    <a:lumMod val="75000"/>
                  </a:schemeClr>
                </a:solidFill>
              </a:rPr>
              <a:t>systém hodnotenia kvality</a:t>
            </a:r>
            <a:r>
              <a:rPr lang="sk-SK" sz="2200" b="0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br>
              <a:rPr lang="sk-SK" sz="2200" b="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sz="2700" dirty="0" smtClean="0">
                <a:solidFill>
                  <a:schemeClr val="accent1">
                    <a:lumMod val="75000"/>
                  </a:schemeClr>
                </a:solidFill>
              </a:rPr>
              <a:t>Systém </a:t>
            </a:r>
            <a:r>
              <a:rPr lang="sk-SK" sz="2700" dirty="0" smtClean="0">
                <a:solidFill>
                  <a:schemeClr val="accent1">
                    <a:lumMod val="75000"/>
                  </a:schemeClr>
                </a:solidFill>
              </a:rPr>
              <a:t>samohodnotenia určený </a:t>
            </a:r>
            <a:r>
              <a:rPr lang="sk-SK" sz="27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sz="27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sz="2700" dirty="0" smtClean="0">
                <a:solidFill>
                  <a:schemeClr val="accent1">
                    <a:lumMod val="75000"/>
                  </a:schemeClr>
                </a:solidFill>
              </a:rPr>
              <a:t>pre </a:t>
            </a:r>
            <a:r>
              <a:rPr lang="sk-SK" sz="2700" dirty="0" smtClean="0">
                <a:solidFill>
                  <a:schemeClr val="accent1">
                    <a:lumMod val="75000"/>
                  </a:schemeClr>
                </a:solidFill>
              </a:rPr>
              <a:t>verejnú </a:t>
            </a:r>
            <a:r>
              <a:rPr lang="sk-SK" sz="2700" dirty="0" smtClean="0">
                <a:solidFill>
                  <a:schemeClr val="accent1">
                    <a:lumMod val="75000"/>
                  </a:schemeClr>
                </a:solidFill>
              </a:rPr>
              <a:t>správu</a:t>
            </a:r>
            <a:endParaRPr lang="sk-SK" sz="27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2514600"/>
            <a:ext cx="6934200" cy="4191000"/>
          </a:xfrm>
        </p:spPr>
        <p:txBody>
          <a:bodyPr>
            <a:normAutofit/>
          </a:bodyPr>
          <a:lstStyle/>
          <a:p>
            <a:endParaRPr lang="sk-SK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Cieľ:</a:t>
            </a:r>
          </a:p>
          <a:p>
            <a:pPr marL="108000">
              <a:lnSpc>
                <a:spcPct val="150000"/>
              </a:lnSpc>
              <a:buSzPct val="150000"/>
              <a:buFont typeface="Arial" pitchFamily="34" charset="0"/>
              <a:buChar char="•"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b="0" dirty="0" smtClean="0">
                <a:solidFill>
                  <a:schemeClr val="accent1">
                    <a:lumMod val="75000"/>
                  </a:schemeClr>
                </a:solidFill>
              </a:rPr>
              <a:t>trvalé zlepšovanie všetkých postupov  </a:t>
            </a:r>
          </a:p>
          <a:p>
            <a:pPr marL="108000">
              <a:lnSpc>
                <a:spcPct val="150000"/>
              </a:lnSpc>
              <a:buSzPct val="150000"/>
              <a:buFont typeface="Arial" pitchFamily="34" charset="0"/>
              <a:buChar char="•"/>
            </a:pPr>
            <a:r>
              <a:rPr lang="sk-SK" b="0" dirty="0" smtClean="0">
                <a:solidFill>
                  <a:schemeClr val="accent1">
                    <a:lumMod val="75000"/>
                  </a:schemeClr>
                </a:solidFill>
              </a:rPr>
              <a:t> nasmerovanie organizácie na rozvoj kvality </a:t>
            </a:r>
          </a:p>
          <a:p>
            <a:pPr marL="108000">
              <a:lnSpc>
                <a:spcPct val="150000"/>
              </a:lnSpc>
              <a:buSzPct val="150000"/>
              <a:buFont typeface="Arial" pitchFamily="34" charset="0"/>
              <a:buChar char="•"/>
            </a:pPr>
            <a:r>
              <a:rPr lang="sk-SK" b="0" dirty="0" smtClean="0">
                <a:solidFill>
                  <a:schemeClr val="accent1">
                    <a:lumMod val="75000"/>
                  </a:schemeClr>
                </a:solidFill>
              </a:rPr>
              <a:t>  zvyšovanie  efektívnosti, vlastnej výkonnosti</a:t>
            </a:r>
          </a:p>
          <a:p>
            <a:pPr marL="108000">
              <a:lnSpc>
                <a:spcPct val="150000"/>
              </a:lnSpc>
              <a:buSzPct val="150000"/>
              <a:buFont typeface="Arial" pitchFamily="34" charset="0"/>
              <a:buChar char="•"/>
            </a:pPr>
            <a:r>
              <a:rPr lang="sk-SK" b="0" dirty="0" smtClean="0">
                <a:solidFill>
                  <a:schemeClr val="accent1">
                    <a:lumMod val="75000"/>
                  </a:schemeClr>
                </a:solidFill>
              </a:rPr>
              <a:t>  zameranie sa na riešenie úloh v prospech zákazníka</a:t>
            </a:r>
          </a:p>
          <a:p>
            <a:pPr marL="108000">
              <a:lnSpc>
                <a:spcPct val="150000"/>
              </a:lnSpc>
              <a:buSzPct val="150000"/>
              <a:buFont typeface="Arial" pitchFamily="34" charset="0"/>
              <a:buChar char="•"/>
            </a:pPr>
            <a:r>
              <a:rPr lang="sk-SK" b="0" dirty="0" smtClean="0">
                <a:solidFill>
                  <a:schemeClr val="accent1">
                    <a:lumMod val="75000"/>
                  </a:schemeClr>
                </a:solidFill>
              </a:rPr>
              <a:t>  umožnenie rozvoja a odborného rastu zamestnancov</a:t>
            </a:r>
          </a:p>
          <a:p>
            <a:pPr marL="108000">
              <a:lnSpc>
                <a:spcPct val="150000"/>
              </a:lnSpc>
              <a:buSzPct val="150000"/>
              <a:buFont typeface="Arial" pitchFamily="34" charset="0"/>
              <a:buChar char="•"/>
            </a:pPr>
            <a:r>
              <a:rPr lang="sk-SK" b="0" dirty="0" smtClean="0">
                <a:solidFill>
                  <a:schemeClr val="accent1">
                    <a:lumMod val="75000"/>
                  </a:schemeClr>
                </a:solidFill>
              </a:rPr>
              <a:t>  podpora tímovej práce a iniciatívy zamestnancov organizácie</a:t>
            </a:r>
          </a:p>
          <a:p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2466" name="Picture 2" descr="Manažerstvo kval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338147" cy="1143000"/>
          </a:xfrm>
          <a:prstGeom prst="rect">
            <a:avLst/>
          </a:prstGeom>
          <a:noFill/>
        </p:spPr>
      </p:pic>
      <p:pic>
        <p:nvPicPr>
          <p:cNvPr id="62467" name="Picture 3" descr="gv4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724" t="28584" r="5724" b="23820"/>
          <a:stretch>
            <a:fillRect/>
          </a:stretch>
        </p:blipFill>
        <p:spPr bwMode="auto">
          <a:xfrm>
            <a:off x="7003065" y="304800"/>
            <a:ext cx="187423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77200" cy="685800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Prečo realizujeme model CAF ?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001000" cy="5181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4000"/>
              </a:lnSpc>
              <a:buNone/>
            </a:pPr>
            <a:endParaRPr lang="sk-SK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24000"/>
              </a:lnSpc>
              <a:buNone/>
            </a:pPr>
            <a:endParaRPr lang="sk-SK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24000"/>
              </a:lnSpc>
              <a:buSzPct val="150000"/>
              <a:buFont typeface="Arial" pitchFamily="34" charset="0"/>
              <a:buChar char="•"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Škola dlhodobo dosahuje výborné výsledky v oblasti výchovy a vzdelávania nielen v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regionálnom, </a:t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ale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i v celoslovenskom meradle.</a:t>
            </a:r>
          </a:p>
          <a:p>
            <a:pPr algn="just">
              <a:lnSpc>
                <a:spcPct val="124000"/>
              </a:lnSpc>
              <a:buSzPct val="150000"/>
              <a:buFont typeface="Arial" pitchFamily="34" charset="0"/>
              <a:buChar char="•"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Pri hodnotení kvality organizácie a snahe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o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jej zlepšovanie sme doposiaľ vychádzali z vlastných </a:t>
            </a:r>
            <a:r>
              <a:rPr lang="sk-SK" dirty="0" err="1" smtClean="0">
                <a:solidFill>
                  <a:schemeClr val="accent1">
                    <a:lumMod val="75000"/>
                  </a:schemeClr>
                </a:solidFill>
              </a:rPr>
              <a:t>autoevalvácií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 a SWOT analýz, ktorým však chýbala komplexnosť – model CAF komplexne posudzuje úroveň oblastí činností, vzťahov, procesov a dosiahnutých výsledkov v organizácii.</a:t>
            </a:r>
          </a:p>
          <a:p>
            <a:pPr algn="just">
              <a:lnSpc>
                <a:spcPct val="124000"/>
              </a:lnSpc>
              <a:buSzPct val="150000"/>
              <a:buFont typeface="Arial" pitchFamily="34" charset="0"/>
              <a:buChar char="•"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Škola – t.j. gymnázium s osemročným štúdium vo svetle nastávajúcich legislatívnych zmien bude musieť „bojovať o prežitie“ a dokazovať svoje opodstatnenie a kvalitu.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0"/>
            <a:ext cx="7467600" cy="655638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Model CAF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7467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sz="2000" dirty="0" smtClean="0"/>
              <a:t>		</a:t>
            </a:r>
            <a:endParaRPr lang="sk-SK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</a:rPr>
              <a:t>PREDPOKLADY  		VÝSLEDKY</a:t>
            </a:r>
            <a:endParaRPr lang="sk-SK" sz="20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endParaRPr lang="sk-SK" sz="1400" dirty="0" smtClean="0"/>
          </a:p>
          <a:p>
            <a:pPr>
              <a:buNone/>
            </a:pPr>
            <a:r>
              <a:rPr lang="sk-SK" sz="2000" dirty="0" smtClean="0"/>
              <a:t>		</a:t>
            </a:r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</a:rPr>
              <a:t>INOVÁCIE  			UČENIE SA</a:t>
            </a:r>
          </a:p>
        </p:txBody>
      </p:sp>
      <p:sp>
        <p:nvSpPr>
          <p:cNvPr id="12" name="Obdĺžnik 11"/>
          <p:cNvSpPr/>
          <p:nvPr/>
        </p:nvSpPr>
        <p:spPr>
          <a:xfrm>
            <a:off x="685800" y="2438400"/>
            <a:ext cx="12954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/>
              <a:t>Vodcovstvo</a:t>
            </a:r>
            <a:endParaRPr lang="sk-SK" sz="1600" dirty="0"/>
          </a:p>
        </p:txBody>
      </p:sp>
      <p:sp>
        <p:nvSpPr>
          <p:cNvPr id="15" name="Obdĺžnik 14"/>
          <p:cNvSpPr/>
          <p:nvPr/>
        </p:nvSpPr>
        <p:spPr>
          <a:xfrm>
            <a:off x="2286000" y="4876800"/>
            <a:ext cx="1295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/>
              <a:t>Partnerstvá </a:t>
            </a:r>
          </a:p>
          <a:p>
            <a:pPr algn="ctr"/>
            <a:r>
              <a:rPr lang="sk-SK" sz="1400" dirty="0" smtClean="0"/>
              <a:t>a zdroje</a:t>
            </a:r>
            <a:endParaRPr lang="sk-SK" sz="1400" dirty="0"/>
          </a:p>
        </p:txBody>
      </p:sp>
      <p:sp>
        <p:nvSpPr>
          <p:cNvPr id="16" name="Obdĺžnik 15"/>
          <p:cNvSpPr/>
          <p:nvPr/>
        </p:nvSpPr>
        <p:spPr>
          <a:xfrm>
            <a:off x="2286000" y="3657600"/>
            <a:ext cx="1295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/>
              <a:t>Stratégia a plánovanie</a:t>
            </a:r>
            <a:endParaRPr lang="sk-SK" sz="1400" dirty="0"/>
          </a:p>
        </p:txBody>
      </p:sp>
      <p:sp>
        <p:nvSpPr>
          <p:cNvPr id="17" name="Obdĺžnik 16"/>
          <p:cNvSpPr/>
          <p:nvPr/>
        </p:nvSpPr>
        <p:spPr>
          <a:xfrm>
            <a:off x="2286000" y="24384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/>
              <a:t>Zamestnanci</a:t>
            </a:r>
            <a:endParaRPr lang="sk-SK" sz="1400" dirty="0"/>
          </a:p>
        </p:txBody>
      </p:sp>
      <p:sp>
        <p:nvSpPr>
          <p:cNvPr id="18" name="Obdĺžnik 17"/>
          <p:cNvSpPr/>
          <p:nvPr/>
        </p:nvSpPr>
        <p:spPr>
          <a:xfrm>
            <a:off x="3733800" y="2438400"/>
            <a:ext cx="12192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/>
              <a:t>Procesy</a:t>
            </a:r>
            <a:endParaRPr lang="sk-SK" sz="1600" dirty="0"/>
          </a:p>
        </p:txBody>
      </p:sp>
      <p:sp>
        <p:nvSpPr>
          <p:cNvPr id="19" name="Obdĺžnik 18"/>
          <p:cNvSpPr/>
          <p:nvPr/>
        </p:nvSpPr>
        <p:spPr>
          <a:xfrm>
            <a:off x="5105400" y="4800600"/>
            <a:ext cx="1219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/>
              <a:t>Výsledky vo vzťahu k spoločnosti</a:t>
            </a:r>
            <a:endParaRPr lang="sk-SK" sz="1400" dirty="0"/>
          </a:p>
        </p:txBody>
      </p:sp>
      <p:sp>
        <p:nvSpPr>
          <p:cNvPr id="20" name="Obdĺžnik 19"/>
          <p:cNvSpPr/>
          <p:nvPr/>
        </p:nvSpPr>
        <p:spPr>
          <a:xfrm>
            <a:off x="5105400" y="3581400"/>
            <a:ext cx="1219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/>
              <a:t>Výsledky vo vzťahu k občanom / zákazníkom</a:t>
            </a:r>
            <a:endParaRPr lang="sk-SK" sz="1400" dirty="0"/>
          </a:p>
        </p:txBody>
      </p:sp>
      <p:sp>
        <p:nvSpPr>
          <p:cNvPr id="21" name="Obdĺžnik 20"/>
          <p:cNvSpPr/>
          <p:nvPr/>
        </p:nvSpPr>
        <p:spPr>
          <a:xfrm>
            <a:off x="5105400" y="24384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/>
              <a:t>Výsledky vo vzťahu k </a:t>
            </a:r>
            <a:r>
              <a:rPr lang="sk-SK" sz="1400" dirty="0" err="1" smtClean="0"/>
              <a:t>zamestnan</a:t>
            </a:r>
            <a:r>
              <a:rPr lang="sk-SK" sz="1400" dirty="0" smtClean="0"/>
              <a:t>-</a:t>
            </a:r>
          </a:p>
          <a:p>
            <a:pPr algn="ctr"/>
            <a:r>
              <a:rPr lang="sk-SK" sz="1400" dirty="0" err="1" smtClean="0"/>
              <a:t>com</a:t>
            </a:r>
            <a:endParaRPr lang="sk-SK" sz="1400" dirty="0"/>
          </a:p>
        </p:txBody>
      </p:sp>
      <p:sp>
        <p:nvSpPr>
          <p:cNvPr id="22" name="Obdĺžnik 21"/>
          <p:cNvSpPr/>
          <p:nvPr/>
        </p:nvSpPr>
        <p:spPr>
          <a:xfrm>
            <a:off x="6477000" y="2438400"/>
            <a:ext cx="12192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/>
              <a:t>Kľúčové výsledky výkonnosti</a:t>
            </a:r>
            <a:endParaRPr lang="sk-SK" sz="1600" dirty="0"/>
          </a:p>
        </p:txBody>
      </p:sp>
      <p:cxnSp>
        <p:nvCxnSpPr>
          <p:cNvPr id="24" name="Rovná spojnica 23"/>
          <p:cNvCxnSpPr/>
          <p:nvPr/>
        </p:nvCxnSpPr>
        <p:spPr>
          <a:xfrm>
            <a:off x="1981200" y="3048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nica 27"/>
          <p:cNvCxnSpPr/>
          <p:nvPr/>
        </p:nvCxnSpPr>
        <p:spPr>
          <a:xfrm>
            <a:off x="3505200" y="54102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ovná spojnica 28"/>
          <p:cNvCxnSpPr/>
          <p:nvPr/>
        </p:nvCxnSpPr>
        <p:spPr>
          <a:xfrm>
            <a:off x="3429000" y="4191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nica 29"/>
          <p:cNvCxnSpPr/>
          <p:nvPr/>
        </p:nvCxnSpPr>
        <p:spPr>
          <a:xfrm>
            <a:off x="3505200" y="3048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ovná spojnica 30"/>
          <p:cNvCxnSpPr/>
          <p:nvPr/>
        </p:nvCxnSpPr>
        <p:spPr>
          <a:xfrm>
            <a:off x="1981200" y="4191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ovná spojnica 31"/>
          <p:cNvCxnSpPr/>
          <p:nvPr/>
        </p:nvCxnSpPr>
        <p:spPr>
          <a:xfrm>
            <a:off x="1981200" y="54102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>
            <a:off x="4724400" y="54102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ovná spojnica 33"/>
          <p:cNvCxnSpPr/>
          <p:nvPr/>
        </p:nvCxnSpPr>
        <p:spPr>
          <a:xfrm>
            <a:off x="4724400" y="3048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ovná spojnica 34"/>
          <p:cNvCxnSpPr/>
          <p:nvPr/>
        </p:nvCxnSpPr>
        <p:spPr>
          <a:xfrm>
            <a:off x="4800600" y="4191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ovná spojnica 36"/>
          <p:cNvCxnSpPr/>
          <p:nvPr/>
        </p:nvCxnSpPr>
        <p:spPr>
          <a:xfrm>
            <a:off x="6096000" y="54102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ovná spojnica 37"/>
          <p:cNvCxnSpPr/>
          <p:nvPr/>
        </p:nvCxnSpPr>
        <p:spPr>
          <a:xfrm>
            <a:off x="6324600" y="29718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ovná spojnica 38"/>
          <p:cNvCxnSpPr/>
          <p:nvPr/>
        </p:nvCxnSpPr>
        <p:spPr>
          <a:xfrm>
            <a:off x="6172200" y="4191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ovná spojnica 39"/>
          <p:cNvCxnSpPr/>
          <p:nvPr/>
        </p:nvCxnSpPr>
        <p:spPr>
          <a:xfrm rot="5400000">
            <a:off x="5448300" y="4686300"/>
            <a:ext cx="3817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 rot="5400000">
            <a:off x="5448300" y="3467100"/>
            <a:ext cx="3817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ovná spojnica 43"/>
          <p:cNvCxnSpPr/>
          <p:nvPr/>
        </p:nvCxnSpPr>
        <p:spPr>
          <a:xfrm rot="5400000">
            <a:off x="2705100" y="3467100"/>
            <a:ext cx="3817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 rot="5400000">
            <a:off x="2705100" y="4838700"/>
            <a:ext cx="3817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Šípka doprava 45"/>
          <p:cNvSpPr/>
          <p:nvPr/>
        </p:nvSpPr>
        <p:spPr>
          <a:xfrm>
            <a:off x="762000" y="2209800"/>
            <a:ext cx="3581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7" name="Šípka doprava 46"/>
          <p:cNvSpPr/>
          <p:nvPr/>
        </p:nvSpPr>
        <p:spPr>
          <a:xfrm>
            <a:off x="4419600" y="2209800"/>
            <a:ext cx="3200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8" name="Šípka doprava 47"/>
          <p:cNvSpPr/>
          <p:nvPr/>
        </p:nvSpPr>
        <p:spPr>
          <a:xfrm rot="10800000">
            <a:off x="4267200" y="6324600"/>
            <a:ext cx="3429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9" name="Šípka doprava 48"/>
          <p:cNvSpPr/>
          <p:nvPr/>
        </p:nvSpPr>
        <p:spPr>
          <a:xfrm rot="10800000">
            <a:off x="838200" y="6324600"/>
            <a:ext cx="3352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0" name="Zástupný symbol čísla snímky 4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4</a:t>
            </a:fld>
            <a:endParaRPr lang="sk-SK"/>
          </a:p>
        </p:txBody>
      </p:sp>
      <p:sp>
        <p:nvSpPr>
          <p:cNvPr id="36" name="BlokTextu 35"/>
          <p:cNvSpPr txBox="1"/>
          <p:nvPr/>
        </p:nvSpPr>
        <p:spPr>
          <a:xfrm>
            <a:off x="152400" y="6096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Systém založený na 9 kritériách (5 vytvárané predpoklady, 4 dosahované výsledky), ktoré tvorí 28 </a:t>
            </a:r>
            <a:r>
              <a:rPr lang="sk-SK" dirty="0" err="1" smtClean="0">
                <a:solidFill>
                  <a:schemeClr val="accent1">
                    <a:lumMod val="75000"/>
                  </a:schemeClr>
                </a:solidFill>
              </a:rPr>
              <a:t>subkritérií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. Samohodnotením organizácia získava celkový obraz o prebiehajúcich činnostiach, ich efektívnosti a možnostiach rozvoja organizácie.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914400"/>
          </a:xfrm>
        </p:spPr>
        <p:txBody>
          <a:bodyPr>
            <a:normAutofit/>
          </a:bodyPr>
          <a:lstStyle/>
          <a:p>
            <a:pPr algn="ctr"/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Cyklus PDCA</a:t>
            </a:r>
            <a:endParaRPr lang="sk-SK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</p:nvPr>
        </p:nvGraphicFramePr>
        <p:xfrm>
          <a:off x="4343400" y="2133600"/>
          <a:ext cx="441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bdĺžnik 5"/>
          <p:cNvSpPr/>
          <p:nvPr/>
        </p:nvSpPr>
        <p:spPr>
          <a:xfrm>
            <a:off x="228600" y="1295400"/>
            <a:ext cx="85344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200" b="1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Hodnotenie</a:t>
            </a: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 jednotlivých kritérií a prideľovanie bodov prebieha na základe posudzovania fáz cyklu PDCA – t.j. do akej úrovne prebieha (či sa iba plánuje, alebo aj realizuje,...).</a:t>
            </a:r>
          </a:p>
          <a:p>
            <a:endParaRPr lang="sk-SK" sz="2200" dirty="0" smtClean="0">
              <a:solidFill>
                <a:srgbClr val="B83D68">
                  <a:lumMod val="75000"/>
                </a:srgbClr>
              </a:solidFill>
              <a:ea typeface="+mj-ea"/>
              <a:cs typeface="+mj-cs"/>
            </a:endParaRPr>
          </a:p>
          <a:p>
            <a:r>
              <a:rPr lang="sk-SK" sz="2200" b="1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Realizácia</a:t>
            </a: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 kompletného cyklu PDCA</a:t>
            </a:r>
          </a:p>
          <a:p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znamená, že všetko, čo robíme, </a:t>
            </a: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/>
            </a:r>
            <a:b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</a:b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aj plánujeme</a:t>
            </a: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, implementujeme </a:t>
            </a:r>
          </a:p>
          <a:p>
            <a:r>
              <a:rPr lang="it-IT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a pravidelne preskúmavame </a:t>
            </a:r>
            <a:endParaRPr lang="sk-SK" sz="2200" dirty="0" smtClean="0">
              <a:solidFill>
                <a:srgbClr val="B83D68">
                  <a:lumMod val="75000"/>
                </a:srgbClr>
              </a:solidFill>
              <a:ea typeface="+mj-ea"/>
              <a:cs typeface="+mj-cs"/>
            </a:endParaRPr>
          </a:p>
          <a:p>
            <a:r>
              <a:rPr lang="it-IT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a učíme sa od iných.</a:t>
            </a: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 </a:t>
            </a: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/>
            </a:r>
            <a:b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</a:b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To znamená</a:t>
            </a: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, že je aplikovaný </a:t>
            </a:r>
          </a:p>
          <a:p>
            <a:r>
              <a:rPr lang="sk-SK" sz="2200" b="1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cyklus trvalého zlepšovania </a:t>
            </a:r>
          </a:p>
          <a:p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vrátane </a:t>
            </a:r>
            <a:r>
              <a:rPr lang="sk-SK" sz="2200" dirty="0" err="1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benchlearningových</a:t>
            </a: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 </a:t>
            </a:r>
            <a:endParaRPr lang="sk-SK" sz="2200" dirty="0" smtClean="0">
              <a:solidFill>
                <a:srgbClr val="B83D68">
                  <a:lumMod val="75000"/>
                </a:srgbClr>
              </a:solidFill>
              <a:ea typeface="+mj-ea"/>
              <a:cs typeface="+mj-cs"/>
            </a:endParaRPr>
          </a:p>
          <a:p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aktivít</a:t>
            </a:r>
            <a:r>
              <a:rPr lang="sk-SK" sz="2200" dirty="0" smtClean="0">
                <a:solidFill>
                  <a:srgbClr val="B83D68">
                    <a:lumMod val="75000"/>
                  </a:srgbClr>
                </a:solidFill>
                <a:ea typeface="+mj-ea"/>
                <a:cs typeface="+mj-cs"/>
              </a:rPr>
              <a:t>.</a:t>
            </a:r>
            <a:endParaRPr lang="sk-SK" sz="220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24800" cy="609600"/>
          </a:xfrm>
        </p:spPr>
        <p:txBody>
          <a:bodyPr>
            <a:normAutofit/>
          </a:bodyPr>
          <a:lstStyle/>
          <a:p>
            <a:r>
              <a:rPr lang="sk-SK" dirty="0" smtClean="0"/>
              <a:t>Samohodnotiaca správa školy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8382000" cy="5943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dirty="0" smtClean="0"/>
              <a:t>Silné stránky:</a:t>
            </a:r>
          </a:p>
          <a:p>
            <a:r>
              <a:rPr lang="sk-SK" sz="1800" dirty="0" smtClean="0"/>
              <a:t>Systematické plánovanie, realizácia naplánovaných činností</a:t>
            </a:r>
          </a:p>
          <a:p>
            <a:r>
              <a:rPr lang="sk-SK" sz="1800" dirty="0" smtClean="0"/>
              <a:t>Otvorená komunikácia , politika „otvorených dverí“ – kooperatívne manažérstvo</a:t>
            </a:r>
          </a:p>
          <a:p>
            <a:r>
              <a:rPr lang="sk-SK" sz="1800" dirty="0" smtClean="0"/>
              <a:t>Identifikácia zainteresovaných strán a zhromažďovanie informácií</a:t>
            </a:r>
          </a:p>
          <a:p>
            <a:r>
              <a:rPr lang="sk-SK" sz="1800" dirty="0" smtClean="0"/>
              <a:t>Pružné reagovanie na podnety</a:t>
            </a:r>
          </a:p>
          <a:p>
            <a:r>
              <a:rPr lang="sk-SK" sz="1800" dirty="0" smtClean="0"/>
              <a:t>Aktualizácia stratégia a plánovania podľa potrieb zainteresovaných strán</a:t>
            </a:r>
          </a:p>
          <a:p>
            <a:r>
              <a:rPr lang="sk-SK" sz="1800" dirty="0" smtClean="0"/>
              <a:t>Ochota vzdelávať sa a účasť zamestnancov na vzdelávaní – osobný profesijný a kariérny rast</a:t>
            </a:r>
          </a:p>
          <a:p>
            <a:r>
              <a:rPr lang="sk-SK" sz="1800" dirty="0" smtClean="0"/>
              <a:t>Efektívne využívanie schopností zamestnancov v súlade s cieľmi</a:t>
            </a:r>
          </a:p>
          <a:p>
            <a:r>
              <a:rPr lang="sk-SK" sz="1800" dirty="0" smtClean="0"/>
              <a:t>Vytváranie trvalo udržateľných partnerstiev</a:t>
            </a:r>
          </a:p>
          <a:p>
            <a:r>
              <a:rPr lang="sk-SK" sz="1800" dirty="0" smtClean="0"/>
              <a:t>Dodržiavanie legislatívy v každej oblasti</a:t>
            </a:r>
          </a:p>
          <a:p>
            <a:r>
              <a:rPr lang="sk-SK" sz="1800" dirty="0" smtClean="0"/>
              <a:t>Snaha modernizovať technológie</a:t>
            </a:r>
          </a:p>
          <a:p>
            <a:r>
              <a:rPr lang="sk-SK" sz="1800" dirty="0" smtClean="0"/>
              <a:t>Škola pozná kľúčové procesy,  procesy majú svojich vlastníkov, procesy sú zachytené v strategických dokumentoch</a:t>
            </a:r>
          </a:p>
          <a:p>
            <a:r>
              <a:rPr lang="sk-SK" sz="1800" dirty="0" smtClean="0"/>
              <a:t>Transparentnosť, zverejňovanie</a:t>
            </a:r>
          </a:p>
          <a:p>
            <a:r>
              <a:rPr lang="sk-SK" sz="1800" dirty="0" smtClean="0"/>
              <a:t>Spokojnosť zákazníkov</a:t>
            </a:r>
          </a:p>
          <a:p>
            <a:r>
              <a:rPr lang="sk-SK" sz="1800" dirty="0" smtClean="0"/>
              <a:t>Implementácia inovácií zo vzdelávaní do vyučovacieho procesu</a:t>
            </a:r>
          </a:p>
          <a:p>
            <a:r>
              <a:rPr lang="sk-SK" sz="1800" dirty="0" smtClean="0"/>
              <a:t>Všeobecná reputácia školy v regióne</a:t>
            </a:r>
          </a:p>
          <a:p>
            <a:r>
              <a:rPr lang="sk-SK" sz="1800" dirty="0" smtClean="0"/>
              <a:t>Množstvo rôznorodých akcií a podujatí vo vzťahu k spoločnosti</a:t>
            </a:r>
          </a:p>
          <a:p>
            <a:r>
              <a:rPr lang="sk-SK" sz="1800" dirty="0" smtClean="0"/>
              <a:t>Dosiahnuté výsledky vo výchovno-vzdelávacej činnosti</a:t>
            </a:r>
          </a:p>
          <a:p>
            <a:r>
              <a:rPr lang="sk-SK" sz="1800" dirty="0" smtClean="0"/>
              <a:t>Dosiahnuté výsledky v mimoškolských aktivitách</a:t>
            </a:r>
          </a:p>
          <a:p>
            <a:r>
              <a:rPr lang="sk-SK" sz="1800" dirty="0" smtClean="0"/>
              <a:t>Dosiahnuté výsledky externých auditov v oblasti personalistiky a účtovníctva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spätná správa z posúdenia externou komisiou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0" y="685800"/>
            <a:ext cx="8763000" cy="6172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k-SK" b="1" dirty="0" smtClean="0"/>
              <a:t>Silné stránky:</a:t>
            </a:r>
          </a:p>
          <a:p>
            <a:r>
              <a:rPr lang="sk-SK" sz="2700" dirty="0" smtClean="0"/>
              <a:t>Vypracovaný systém plánovacej dokumentácie a interných riadiacich aktov.</a:t>
            </a:r>
          </a:p>
          <a:p>
            <a:r>
              <a:rPr lang="sk-SK" sz="2700" dirty="0" smtClean="0"/>
              <a:t>Tvorba strategických dokumentov za aktívnej účasti zamestnancov – ŠkVP, plán práce školy – rozpracované do čiastkových plánov. </a:t>
            </a:r>
          </a:p>
          <a:p>
            <a:r>
              <a:rPr lang="sk-SK" sz="2700" dirty="0" smtClean="0"/>
              <a:t>Implementácia modelu CAF v organizácií, podpora projektového manažérstva.</a:t>
            </a:r>
          </a:p>
          <a:p>
            <a:r>
              <a:rPr lang="sk-SK" sz="2700" dirty="0" smtClean="0"/>
              <a:t>Dostatok informácií na popísanie kľúčového procesu výchovy a vzdelávania.</a:t>
            </a:r>
          </a:p>
          <a:p>
            <a:r>
              <a:rPr lang="sk-SK" sz="2700" dirty="0" smtClean="0"/>
              <a:t>Kritériá na prideľovanie odmien v internej dokumentácii.</a:t>
            </a:r>
          </a:p>
          <a:p>
            <a:r>
              <a:rPr lang="sk-SK" sz="2700" dirty="0" smtClean="0"/>
              <a:t>Využívanie rôznorodých komunikačných kanálov.</a:t>
            </a:r>
          </a:p>
          <a:p>
            <a:r>
              <a:rPr lang="sk-SK" sz="2700" dirty="0" smtClean="0"/>
              <a:t>Pravidelné spracovanie SWOT analýzy, získavanie dát od zainteresovaných strán.</a:t>
            </a:r>
          </a:p>
          <a:p>
            <a:r>
              <a:rPr lang="sk-SK" sz="2700" dirty="0" smtClean="0"/>
              <a:t>Vzdelávanie zamestnancov školy v súlade s kontinuálnym plánom vzdelávania, vzdelávanie prostredníctvom </a:t>
            </a:r>
            <a:r>
              <a:rPr lang="sk-SK" sz="2700" dirty="0" err="1" smtClean="0"/>
              <a:t>e-learningu</a:t>
            </a:r>
            <a:r>
              <a:rPr lang="sk-SK" sz="2700" dirty="0" smtClean="0"/>
              <a:t>, zvyšovanie odbornosti prostredníctvom zahraničných stáží.</a:t>
            </a:r>
          </a:p>
          <a:p>
            <a:r>
              <a:rPr lang="sk-SK" sz="2700" dirty="0" smtClean="0"/>
              <a:t>Možnosť pripravovať sa na pedagogický proces mimo prostredia školy.</a:t>
            </a:r>
          </a:p>
          <a:p>
            <a:r>
              <a:rPr lang="sk-SK" sz="2700" dirty="0" smtClean="0"/>
              <a:t>Identifikácia zainteresovaných strán, spolupráca – najmä s rodičmi.</a:t>
            </a:r>
          </a:p>
          <a:p>
            <a:r>
              <a:rPr lang="sk-SK" sz="2700" dirty="0" smtClean="0"/>
              <a:t>Úzka spolupráca s rodičmi predovšetkým v oblasti financovania aktivít nad rámec povinností.</a:t>
            </a:r>
          </a:p>
          <a:p>
            <a:r>
              <a:rPr lang="sk-SK" sz="2700" dirty="0" smtClean="0"/>
              <a:t>Realizovanie pravidelných aktivít v rámci spoločenskej zodpovednosti.</a:t>
            </a:r>
          </a:p>
          <a:p>
            <a:r>
              <a:rPr lang="sk-SK" sz="2700" dirty="0" smtClean="0"/>
              <a:t>Pozitívne výsledky študentov v prieskumoch a porovnaniach úrovne ich vedomostí.</a:t>
            </a:r>
          </a:p>
          <a:p>
            <a:r>
              <a:rPr lang="sk-SK" sz="2700" dirty="0" smtClean="0"/>
              <a:t>Dobré povedomie o fungovaní školy medzi rodinnými príslušníkmi študentov.</a:t>
            </a:r>
          </a:p>
          <a:p>
            <a:r>
              <a:rPr lang="sk-SK" sz="2700" dirty="0" smtClean="0"/>
              <a:t>Vysoké percento prijatých študentov na vysokoškolské štúdium.</a:t>
            </a:r>
          </a:p>
          <a:p>
            <a:r>
              <a:rPr lang="sk-SK" sz="2700" dirty="0" smtClean="0"/>
              <a:t>Zahraničná mobilita na zvyšovanie jazykových zručností študentov i pedagógov.</a:t>
            </a:r>
          </a:p>
          <a:p>
            <a:pPr>
              <a:buNone/>
            </a:pPr>
            <a:endParaRPr lang="sk-SK" sz="2600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7</a:t>
            </a:fld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0"/>
            <a:ext cx="7924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Priebeh súťaže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Národná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cena SR za kvalitu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534400" cy="579120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September 2011 – prihláška do súťaže Národná cena SR za kvalitu 2012</a:t>
            </a:r>
          </a:p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Október 2011 – marec 2012 – školenia koordinátora a členov realizačného tímu </a:t>
            </a:r>
          </a:p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Január – apríl 2012 – priebežné zhromažďovanie podkladov, materiálov a dôkazov k samohodnoteniu</a:t>
            </a:r>
          </a:p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Február – marec 2012 – spracovanie jednotlivých kritérií </a:t>
            </a:r>
            <a:r>
              <a:rPr lang="sk-SK" sz="3800" dirty="0" err="1" smtClean="0">
                <a:solidFill>
                  <a:schemeClr val="accent1">
                    <a:lumMod val="75000"/>
                  </a:schemeClr>
                </a:solidFill>
              </a:rPr>
              <a:t>samohodnotiacej</a:t>
            </a: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 správy členmi realizačného tímu</a:t>
            </a:r>
          </a:p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Apríl – zjednocovanie kritérií, doloženie dôkazov, odkazov a príloh,  skompletizovanie správy</a:t>
            </a:r>
          </a:p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20.04.2012 – zaslanie vypracovanej </a:t>
            </a:r>
            <a:r>
              <a:rPr lang="sk-SK" sz="3800" dirty="0" err="1" smtClean="0">
                <a:solidFill>
                  <a:schemeClr val="accent1">
                    <a:lumMod val="75000"/>
                  </a:schemeClr>
                </a:solidFill>
              </a:rPr>
              <a:t>Samohodnotiacej</a:t>
            </a: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 správy školy</a:t>
            </a:r>
          </a:p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12.06.2012 – hodnotiteľská komisia Úradu pre normalizáciu, metrológiu a skúšobníctvo SR odporučila postup školy do finále súťaže</a:t>
            </a:r>
          </a:p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18.06.2012 – celodňové posúdenie 5-člennou komisiou posudzovateľov na pôde školy, výmena názorov, diskusia, obhajoba správy a dôkazov</a:t>
            </a:r>
          </a:p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11.09.2012 – rozhodnutie hodnotiteľskou komisiou o udelení Ocenenia za zapojenie sa do súťaže Národná cena SR za kvalitu 2012 v kategórii C3 (iné organizácie verejného sektora)</a:t>
            </a:r>
          </a:p>
          <a:p>
            <a:pPr algn="just">
              <a:lnSpc>
                <a:spcPct val="120000"/>
              </a:lnSpc>
              <a:buSzPct val="100000"/>
              <a:buFont typeface="Wingdings" pitchFamily="2" charset="2"/>
              <a:buChar char="§"/>
            </a:pPr>
            <a:r>
              <a:rPr lang="sk-SK" sz="3800" dirty="0" smtClean="0">
                <a:solidFill>
                  <a:schemeClr val="accent1">
                    <a:lumMod val="75000"/>
                  </a:schemeClr>
                </a:solidFill>
              </a:rPr>
              <a:t>12.11.2012 – prevzatie ceny v Historickej budove Národnej rady SR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848600" cy="792162"/>
          </a:xfrm>
        </p:spPr>
        <p:txBody>
          <a:bodyPr>
            <a:normAutofit fontScale="90000"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Národná cena SR za kvalitu 2012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01000" cy="5029200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Súťaž Národná cena SR za kvalitu prebieha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pod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záštitou prezidenta Slovenskej republiky. </a:t>
            </a:r>
            <a:endParaRPr lang="sk-SK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Je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najprestížnejšou cenou kvality pre organizácie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v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oblasti manažérskych systémov kvality. </a:t>
            </a:r>
            <a:endParaRPr lang="sk-SK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Je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založená na aplikácii modelov kvality, ktoré sa používajú v súťaži Európska cena za kvalitu.</a:t>
            </a:r>
          </a:p>
          <a:p>
            <a:pPr algn="just">
              <a:buNone/>
            </a:pP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Naša škola získala Ocenenie za zapojenie sa do súťaže Národná cena SR za kvalitu 2012 ako 1. stredná škola na Slovensku.</a:t>
            </a:r>
          </a:p>
          <a:p>
            <a:pPr algn="just">
              <a:buNone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Realizačný tím prebral toto prestížne ocenenie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z rúk predsedu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úradu pre normalizáciu, metrológiu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skúšobníctvo SR pána Jozefa </a:t>
            </a:r>
            <a:r>
              <a:rPr lang="sk-SK" dirty="0" err="1" smtClean="0">
                <a:solidFill>
                  <a:schemeClr val="accent1">
                    <a:lumMod val="75000"/>
                  </a:schemeClr>
                </a:solidFill>
              </a:rPr>
              <a:t>Mihoka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 dňa12.11.2012 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685</TotalTime>
  <Words>738</Words>
  <Application>Microsoft Office PowerPoint</Application>
  <PresentationFormat>Prezentácia na obrazovke (4:3)</PresentationFormat>
  <Paragraphs>148</Paragraphs>
  <Slides>11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Arkáda</vt:lpstr>
      <vt:lpstr>MANAŽÉRSTVO KVALITY </vt:lpstr>
      <vt:lpstr>     CAF   - (Common Assessment Framework - Spoločný systém hodnotenia kvality)  Systém samohodnotenia určený  pre verejnú správu</vt:lpstr>
      <vt:lpstr>Prečo realizujeme model CAF ?</vt:lpstr>
      <vt:lpstr>Model CAF</vt:lpstr>
      <vt:lpstr>Cyklus PDCA</vt:lpstr>
      <vt:lpstr>Samohodnotiaca správa školy</vt:lpstr>
      <vt:lpstr>spätná správa z posúdenia externou komisiou</vt:lpstr>
      <vt:lpstr>Priebeh súťaže  Národná cena SR za kvalitu</vt:lpstr>
      <vt:lpstr>Národná cena SR za kvalitu 2012</vt:lpstr>
      <vt:lpstr>Realizačný  tím</vt:lpstr>
      <vt:lpstr>Organizátor súťaže : Úrad pre normalizáciu, metrológiu  a skúšobníctvo SR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MANAŽÉRSTVO KVALITY  na našej škole podľa modelu CAF</dc:title>
  <dc:creator>Zrníková</dc:creator>
  <cp:lastModifiedBy>lenovo_ntb</cp:lastModifiedBy>
  <cp:revision>74</cp:revision>
  <dcterms:created xsi:type="dcterms:W3CDTF">2012-12-12T08:58:26Z</dcterms:created>
  <dcterms:modified xsi:type="dcterms:W3CDTF">2013-01-16T06:13:38Z</dcterms:modified>
</cp:coreProperties>
</file>